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1"/>
  </p:sldMasterIdLst>
  <p:notesMasterIdLst>
    <p:notesMasterId r:id="rId20"/>
  </p:notesMasterIdLst>
  <p:sldIdLst>
    <p:sldId id="343" r:id="rId2"/>
    <p:sldId id="257" r:id="rId3"/>
    <p:sldId id="356" r:id="rId4"/>
    <p:sldId id="354" r:id="rId5"/>
    <p:sldId id="378" r:id="rId6"/>
    <p:sldId id="360" r:id="rId7"/>
    <p:sldId id="365" r:id="rId8"/>
    <p:sldId id="366" r:id="rId9"/>
    <p:sldId id="381" r:id="rId10"/>
    <p:sldId id="393" r:id="rId11"/>
    <p:sldId id="370" r:id="rId12"/>
    <p:sldId id="394" r:id="rId13"/>
    <p:sldId id="392" r:id="rId14"/>
    <p:sldId id="386" r:id="rId15"/>
    <p:sldId id="395" r:id="rId16"/>
    <p:sldId id="396" r:id="rId17"/>
    <p:sldId id="397" r:id="rId18"/>
    <p:sldId id="38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9FF"/>
    <a:srgbClr val="EDEFF7"/>
    <a:srgbClr val="D0D1D9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0" autoAdjust="0"/>
    <p:restoredTop sz="94598" autoAdjust="0"/>
  </p:normalViewPr>
  <p:slideViewPr>
    <p:cSldViewPr snapToGrid="0">
      <p:cViewPr varScale="1">
        <p:scale>
          <a:sx n="81" d="100"/>
          <a:sy n="81" d="100"/>
        </p:scale>
        <p:origin x="778" y="62"/>
      </p:cViewPr>
      <p:guideLst/>
    </p:cSldViewPr>
  </p:slideViewPr>
  <p:outlineViewPr>
    <p:cViewPr>
      <p:scale>
        <a:sx n="33" d="100"/>
        <a:sy n="33" d="100"/>
      </p:scale>
      <p:origin x="0" y="-197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gif>
</file>

<file path=ppt/media/image12.gif>
</file>

<file path=ppt/media/image13.jpg>
</file>

<file path=ppt/media/image14.gif>
</file>

<file path=ppt/media/image15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DE53DE-C12E-4E88-9C24-332795C92941}" type="datetimeFigureOut">
              <a:rPr lang="en-NL" smtClean="0"/>
              <a:t>24/06/2021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197DF-9499-4BD1-9669-ACB08278B80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1781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/>
            <a:r>
              <a:rPr lang="en-US" noProof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3844374" y="999564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3209373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r>
              <a:rPr lang="en-US" noProof="0" dirty="0"/>
              <a:t>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08016" y="831286"/>
            <a:ext cx="6785566" cy="5195425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/>
            <a:r>
              <a:rPr lang="en-US" noProof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2650091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>
                <a:solidFill>
                  <a:schemeClr val="tx1"/>
                </a:solidFill>
              </a:defRPr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942871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1973589"/>
            <a:ext cx="5711810" cy="3941540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21039"/>
            <a:ext cx="4589130" cy="5603086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03250"/>
            <a:ext cx="10921998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4217870" y="0"/>
            <a:ext cx="3599236" cy="68579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7075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">
            <a:extLst>
              <a:ext uri="{FF2B5EF4-FFF2-40B4-BE49-F238E27FC236}">
                <a16:creationId xmlns:a16="http://schemas.microsoft.com/office/drawing/2014/main" id="{64248D99-2B30-464D-B9B7-4E5C3A1F3FB2}"/>
              </a:ext>
            </a:extLst>
          </p:cNvPr>
          <p:cNvSpPr/>
          <p:nvPr userDrawn="1"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3FAFF55B-FDE6-394B-A39B-22627D8FB6E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9E345E4-E77C-484E-9FBB-E4EC71F085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322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83ACCAC0-2C8A-CE43-8C55-22BB53C73920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4076461-FF7A-8843-B7F9-D041F3FB22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039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193086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193086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193086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142043" y="514904"/>
            <a:ext cx="11851689" cy="5820079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2394" y="1937503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147150" y="1937503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74554" y="1937503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16633" y="4914032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dirty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264" y="983763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1670523-7DF4-4C74-A943-8FC2DE1A8AE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001958" y="1937503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328102A-B103-413D-A71B-C3BAF7818009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3147149" y="4914032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dirty="0"/>
              <a:t>Name Goes Here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643ADF2-797D-474C-8450-2769B634D9C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6074553" y="4914032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dirty="0"/>
              <a:t>Name Goes </a:t>
            </a:r>
            <a:r>
              <a:rPr lang="en-US" noProof="0" dirty="0" err="1"/>
              <a:t>Herec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1656E7AC-D0F6-401B-B1DD-D48D408AAFB0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9001958" y="4914032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dirty="0"/>
              <a:t>Name Goes Here</a:t>
            </a:r>
          </a:p>
        </p:txBody>
      </p:sp>
    </p:spTree>
    <p:extLst>
      <p:ext uri="{BB962C8B-B14F-4D97-AF65-F5344CB8AC3E}">
        <p14:creationId xmlns:p14="http://schemas.microsoft.com/office/powerpoint/2010/main" val="3670488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2297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5754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754" y="2281657"/>
            <a:ext cx="4157296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noProof="0" smtClean="0"/>
              <a:t>6/24/2021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3" r:id="rId2"/>
    <p:sldLayoutId id="2147483675" r:id="rId3"/>
    <p:sldLayoutId id="2147483684" r:id="rId4"/>
    <p:sldLayoutId id="2147483678" r:id="rId5"/>
    <p:sldLayoutId id="2147483688" r:id="rId6"/>
    <p:sldLayoutId id="2147483695" r:id="rId7"/>
    <p:sldLayoutId id="2147483679" r:id="rId8"/>
    <p:sldLayoutId id="2147483692" r:id="rId9"/>
    <p:sldLayoutId id="2147483691" r:id="rId10"/>
    <p:sldLayoutId id="2147483694" r:id="rId11"/>
    <p:sldLayoutId id="2147483690" r:id="rId12"/>
    <p:sldLayoutId id="2147483689" r:id="rId13"/>
    <p:sldLayoutId id="2147483683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348627"/>
            <a:ext cx="10058400" cy="121430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7200" dirty="0"/>
              <a:t>Drone follow-me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Applying reinforcement learning in the task of autonomous drone follow-me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E1253-C674-4157-ABD3-97C33D625F9C}"/>
              </a:ext>
            </a:extLst>
          </p:cNvPr>
          <p:cNvSpPr txBox="1"/>
          <p:nvPr/>
        </p:nvSpPr>
        <p:spPr>
          <a:xfrm>
            <a:off x="648070" y="6365289"/>
            <a:ext cx="18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Amir Pliev</a:t>
            </a:r>
            <a:endParaRPr lang="en-NL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5B28DD-49EF-4D3D-A859-46203A78689D}"/>
              </a:ext>
            </a:extLst>
          </p:cNvPr>
          <p:cNvSpPr txBox="1"/>
          <p:nvPr/>
        </p:nvSpPr>
        <p:spPr>
          <a:xfrm>
            <a:off x="3046520" y="6365289"/>
            <a:ext cx="3049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Artificial Intelligence (UU)</a:t>
            </a:r>
            <a:endParaRPr lang="en-NL" dirty="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7AE75F-7D15-43C9-800A-1CEB52FAB2E0}"/>
              </a:ext>
            </a:extLst>
          </p:cNvPr>
          <p:cNvSpPr txBox="1"/>
          <p:nvPr/>
        </p:nvSpPr>
        <p:spPr>
          <a:xfrm>
            <a:off x="7199789" y="6365289"/>
            <a:ext cx="18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ML6</a:t>
            </a:r>
            <a:endParaRPr lang="en-NL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1809B1-CCE3-416C-9107-21403F485920}"/>
              </a:ext>
            </a:extLst>
          </p:cNvPr>
          <p:cNvSpPr txBox="1"/>
          <p:nvPr/>
        </p:nvSpPr>
        <p:spPr>
          <a:xfrm>
            <a:off x="9046344" y="6365289"/>
            <a:ext cx="2466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25 </a:t>
            </a:r>
            <a:r>
              <a:rPr lang="en-US" dirty="0" err="1">
                <a:solidFill>
                  <a:schemeClr val="bg2"/>
                </a:solidFill>
              </a:rPr>
              <a:t>Juni</a:t>
            </a:r>
            <a:r>
              <a:rPr lang="en-US" dirty="0">
                <a:solidFill>
                  <a:schemeClr val="bg2"/>
                </a:solidFill>
              </a:rPr>
              <a:t> 20201</a:t>
            </a:r>
            <a:endParaRPr lang="en-NL" dirty="0">
              <a:solidFill>
                <a:schemeClr val="bg2"/>
              </a:solidFill>
            </a:endParaRPr>
          </a:p>
        </p:txBody>
      </p:sp>
      <p:pic>
        <p:nvPicPr>
          <p:cNvPr id="9" name="Picture 8" descr="A picture containing icon&#10;&#10;Description automatically generated">
            <a:extLst>
              <a:ext uri="{FF2B5EF4-FFF2-40B4-BE49-F238E27FC236}">
                <a16:creationId xmlns:a16="http://schemas.microsoft.com/office/drawing/2014/main" id="{E6FBC3F2-F335-41FA-AF8E-F849732B0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389" y="1221122"/>
            <a:ext cx="1953772" cy="16824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7F5EC14C-2FE2-4B28-892D-249B21D7D8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3745"/>
          <a:stretch/>
        </p:blipFill>
        <p:spPr>
          <a:xfrm>
            <a:off x="6645270" y="1439800"/>
            <a:ext cx="2581379" cy="12451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3365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0A495-E5EB-4456-952E-CC59813A71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Trained behavior</a:t>
            </a:r>
            <a:endParaRPr lang="en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08139-115A-4BD1-BFC2-47409887D0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091848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E9DF2203-8F16-4EDD-BFD5-88FB9AE02C00}"/>
              </a:ext>
            </a:extLst>
          </p:cNvPr>
          <p:cNvSpPr/>
          <p:nvPr/>
        </p:nvSpPr>
        <p:spPr>
          <a:xfrm>
            <a:off x="6842549" y="1942317"/>
            <a:ext cx="3514103" cy="393192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AE687B4-CEC1-4467-8D4F-4A2847CF4C76}"/>
              </a:ext>
            </a:extLst>
          </p:cNvPr>
          <p:cNvSpPr/>
          <p:nvPr/>
        </p:nvSpPr>
        <p:spPr>
          <a:xfrm>
            <a:off x="1929062" y="1942317"/>
            <a:ext cx="3514103" cy="393192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B65155-FF89-4C89-B86A-B2490C9D1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26408" y="5119206"/>
            <a:ext cx="2919413" cy="583534"/>
          </a:xfrm>
        </p:spPr>
        <p:txBody>
          <a:bodyPr/>
          <a:lstStyle/>
          <a:p>
            <a:r>
              <a:rPr lang="en-US" b="1" dirty="0"/>
              <a:t>Baseline</a:t>
            </a:r>
            <a:endParaRPr lang="en-NL" b="1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9FD7649-3C30-494C-BEBE-AF47A5BEC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behavior</a:t>
            </a:r>
            <a:endParaRPr lang="en-NL" sz="48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CC4F3F8-6E11-4E2A-9249-983301AF2507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7077908" y="5119206"/>
            <a:ext cx="2919413" cy="583534"/>
          </a:xfrm>
        </p:spPr>
        <p:txBody>
          <a:bodyPr/>
          <a:lstStyle/>
          <a:p>
            <a:r>
              <a:rPr lang="en-US" b="1" dirty="0"/>
              <a:t>RL agent</a:t>
            </a:r>
            <a:endParaRPr lang="en-NL" b="1" dirty="0"/>
          </a:p>
        </p:txBody>
      </p:sp>
      <p:pic>
        <p:nvPicPr>
          <p:cNvPr id="36" name="Picture Placeholder 35">
            <a:extLst>
              <a:ext uri="{FF2B5EF4-FFF2-40B4-BE49-F238E27FC236}">
                <a16:creationId xmlns:a16="http://schemas.microsoft.com/office/drawing/2014/main" id="{95E40867-91DD-4DB0-825C-713DC7F94573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/>
          <a:stretch>
            <a:fillRect/>
          </a:stretch>
        </p:blipFill>
        <p:spPr>
          <a:xfrm>
            <a:off x="7139893" y="2199793"/>
            <a:ext cx="2919413" cy="2919413"/>
          </a:xfrm>
        </p:spPr>
      </p:pic>
      <p:pic>
        <p:nvPicPr>
          <p:cNvPr id="42" name="Picture Placeholder 41">
            <a:extLst>
              <a:ext uri="{FF2B5EF4-FFF2-40B4-BE49-F238E27FC236}">
                <a16:creationId xmlns:a16="http://schemas.microsoft.com/office/drawing/2014/main" id="{CE217EF9-F05D-4923-A97F-55505D35347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352" r="20352"/>
          <a:stretch>
            <a:fillRect/>
          </a:stretch>
        </p:blipFill>
        <p:spPr>
          <a:xfrm>
            <a:off x="2226406" y="2199792"/>
            <a:ext cx="2919413" cy="2919413"/>
          </a:xfrm>
        </p:spPr>
      </p:pic>
    </p:spTree>
    <p:extLst>
      <p:ext uri="{BB962C8B-B14F-4D97-AF65-F5344CB8AC3E}">
        <p14:creationId xmlns:p14="http://schemas.microsoft.com/office/powerpoint/2010/main" val="46588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E9DF2203-8F16-4EDD-BFD5-88FB9AE02C00}"/>
              </a:ext>
            </a:extLst>
          </p:cNvPr>
          <p:cNvSpPr/>
          <p:nvPr/>
        </p:nvSpPr>
        <p:spPr>
          <a:xfrm>
            <a:off x="6842549" y="1942317"/>
            <a:ext cx="3514103" cy="393192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AE687B4-CEC1-4467-8D4F-4A2847CF4C76}"/>
              </a:ext>
            </a:extLst>
          </p:cNvPr>
          <p:cNvSpPr/>
          <p:nvPr/>
        </p:nvSpPr>
        <p:spPr>
          <a:xfrm>
            <a:off x="1929062" y="1942317"/>
            <a:ext cx="3514103" cy="393192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B65155-FF89-4C89-B86A-B2490C9D1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26408" y="5119206"/>
            <a:ext cx="2919413" cy="583534"/>
          </a:xfrm>
        </p:spPr>
        <p:txBody>
          <a:bodyPr/>
          <a:lstStyle/>
          <a:p>
            <a:r>
              <a:rPr lang="en-US" b="1" dirty="0"/>
              <a:t>Baseline</a:t>
            </a:r>
            <a:endParaRPr lang="en-NL" b="1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9FD7649-3C30-494C-BEBE-AF47A5BEC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behavior</a:t>
            </a:r>
            <a:endParaRPr lang="en-NL" sz="4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E0A5C15-4C03-4E52-A1C0-2CAC3007A2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>
          <a:xfrm>
            <a:off x="2254983" y="2218843"/>
            <a:ext cx="2919413" cy="2919413"/>
          </a:xfrm>
        </p:spPr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5823897-9CF4-4441-8001-F0A8041432B4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/>
          <a:srcRect l="21947" r="21947"/>
          <a:stretch>
            <a:fillRect/>
          </a:stretch>
        </p:blipFill>
        <p:spPr>
          <a:xfrm>
            <a:off x="7139893" y="2199793"/>
            <a:ext cx="2919413" cy="2919413"/>
          </a:xfrm>
        </p:spPr>
      </p:pic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2F936700-7F10-44A3-94A2-5548A5AECEEC}"/>
              </a:ext>
            </a:extLst>
          </p:cNvPr>
          <p:cNvSpPr txBox="1">
            <a:spLocks/>
          </p:cNvSpPr>
          <p:nvPr/>
        </p:nvSpPr>
        <p:spPr>
          <a:xfrm>
            <a:off x="7077908" y="5119206"/>
            <a:ext cx="2919413" cy="583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/>
              <a:t>RL agent</a:t>
            </a:r>
            <a:endParaRPr lang="en-NL" b="1" dirty="0"/>
          </a:p>
        </p:txBody>
      </p:sp>
    </p:spTree>
    <p:extLst>
      <p:ext uri="{BB962C8B-B14F-4D97-AF65-F5344CB8AC3E}">
        <p14:creationId xmlns:p14="http://schemas.microsoft.com/office/powerpoint/2010/main" val="1765787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0A495-E5EB-4456-952E-CC59813A71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Physical implementation</a:t>
            </a:r>
            <a:endParaRPr lang="en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08139-115A-4BD1-BFC2-47409887D0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5859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indoor, cluttered, dining table&#10;&#10;Description automatically generated">
            <a:extLst>
              <a:ext uri="{FF2B5EF4-FFF2-40B4-BE49-F238E27FC236}">
                <a16:creationId xmlns:a16="http://schemas.microsoft.com/office/drawing/2014/main" id="{421B801E-FCFB-4491-8E6F-AE4DC7707E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46" t="6" r="29290" b="-5"/>
          <a:stretch/>
        </p:blipFill>
        <p:spPr>
          <a:xfrm>
            <a:off x="5936125" y="633875"/>
            <a:ext cx="5632450" cy="5591175"/>
          </a:xfrm>
          <a:prstGeom prst="rect">
            <a:avLst/>
          </a:prstGeom>
          <a:noFill/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754" y="942870"/>
            <a:ext cx="4157296" cy="1292750"/>
          </a:xfrm>
        </p:spPr>
        <p:txBody>
          <a:bodyPr anchor="ctr">
            <a:normAutofit/>
          </a:bodyPr>
          <a:lstStyle/>
          <a:p>
            <a:r>
              <a:rPr lang="en-US" sz="3200" dirty="0"/>
              <a:t>Drone</a:t>
            </a:r>
            <a:r>
              <a:rPr lang="en-US" dirty="0"/>
              <a:t> </a:t>
            </a:r>
            <a:r>
              <a:rPr lang="en-US" sz="3200" dirty="0"/>
              <a:t>assembly</a:t>
            </a:r>
            <a:endParaRPr lang="en-US" dirty="0"/>
          </a:p>
        </p:txBody>
      </p:sp>
      <p:sp>
        <p:nvSpPr>
          <p:cNvPr id="6" name="Content Placeholder 16">
            <a:extLst>
              <a:ext uri="{FF2B5EF4-FFF2-40B4-BE49-F238E27FC236}">
                <a16:creationId xmlns:a16="http://schemas.microsoft.com/office/drawing/2014/main" id="{963B5166-E213-453A-BF14-D0885087E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754" y="2281657"/>
            <a:ext cx="4157296" cy="363347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Easy to follow guide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Set of parts, not a whole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Firmware installation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Calibration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Motors don’t move…</a:t>
            </a:r>
          </a:p>
        </p:txBody>
      </p:sp>
    </p:spTree>
    <p:extLst>
      <p:ext uri="{BB962C8B-B14F-4D97-AF65-F5344CB8AC3E}">
        <p14:creationId xmlns:p14="http://schemas.microsoft.com/office/powerpoint/2010/main" val="2841883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265" y="942422"/>
            <a:ext cx="8729220" cy="587584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Raspberry pi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35792" y="2166427"/>
            <a:ext cx="8903754" cy="3657600"/>
          </a:xfrm>
        </p:spPr>
        <p:txBody>
          <a:bodyPr anchor="t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Implemented Yolo-Fastest </a:t>
            </a:r>
            <a:r>
              <a:rPr lang="en-US" sz="1400" dirty="0"/>
              <a:t>(thank you Jason)</a:t>
            </a:r>
          </a:p>
          <a:p>
            <a:pPr marL="486918" lvl="1" indent="-285750">
              <a:buFont typeface="Wingdings" panose="05000000000000000000" pitchFamily="2" charset="2"/>
              <a:buChar char="§"/>
            </a:pPr>
            <a:r>
              <a:rPr lang="en-US" sz="2200" dirty="0"/>
              <a:t>Specifically people detection too!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Adapted the code to suit my needs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Implemented the Baseline Agent</a:t>
            </a:r>
            <a:endParaRPr lang="en-US" sz="22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31828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265" y="942422"/>
            <a:ext cx="8729220" cy="587584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Raspberry pi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46322A2-0FC5-429B-A780-BD8151783F33}"/>
              </a:ext>
            </a:extLst>
          </p:cNvPr>
          <p:cNvGrpSpPr/>
          <p:nvPr/>
        </p:nvGrpSpPr>
        <p:grpSpPr>
          <a:xfrm>
            <a:off x="3033715" y="1941921"/>
            <a:ext cx="5942320" cy="3545817"/>
            <a:chOff x="2013904" y="1941921"/>
            <a:chExt cx="5942320" cy="354581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0A2E837-7718-47DD-91C7-B4333DD82147}"/>
                </a:ext>
              </a:extLst>
            </p:cNvPr>
            <p:cNvSpPr/>
            <p:nvPr/>
          </p:nvSpPr>
          <p:spPr>
            <a:xfrm>
              <a:off x="2013904" y="1941921"/>
              <a:ext cx="5942320" cy="3545817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pic>
          <p:nvPicPr>
            <p:cNvPr id="5" name="Picture 4" descr="A person standing in a room&#10;&#10;Description automatically generated with medium confidence">
              <a:extLst>
                <a:ext uri="{FF2B5EF4-FFF2-40B4-BE49-F238E27FC236}">
                  <a16:creationId xmlns:a16="http://schemas.microsoft.com/office/drawing/2014/main" id="{0CEEBED3-BDE6-43D6-81D4-D5F3945CD1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27868" y="2161094"/>
              <a:ext cx="5492686" cy="30896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7906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265" y="942422"/>
            <a:ext cx="8729220" cy="587584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Raspberry pi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A2E837-7718-47DD-91C7-B4333DD82147}"/>
              </a:ext>
            </a:extLst>
          </p:cNvPr>
          <p:cNvSpPr/>
          <p:nvPr/>
        </p:nvSpPr>
        <p:spPr>
          <a:xfrm>
            <a:off x="3033715" y="1941921"/>
            <a:ext cx="5942320" cy="354581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" name="Picture 2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0CBBB36A-F235-4443-B4B0-8A555D4FA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102" y="2151668"/>
            <a:ext cx="5425650" cy="305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648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6" y="2261966"/>
            <a:ext cx="10113645" cy="743682"/>
          </a:xfrm>
        </p:spPr>
        <p:txBody>
          <a:bodyPr/>
          <a:lstStyle/>
          <a:p>
            <a:r>
              <a:rPr lang="en-US" sz="6600" dirty="0"/>
              <a:t>Questions?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CC3E46-F4C5-4B5A-BE0D-E81B45EA7389}"/>
              </a:ext>
            </a:extLst>
          </p:cNvPr>
          <p:cNvSpPr/>
          <p:nvPr/>
        </p:nvSpPr>
        <p:spPr>
          <a:xfrm>
            <a:off x="-487681" y="4224193"/>
            <a:ext cx="13167360" cy="74368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33048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OUTLINE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1452879"/>
            <a:ext cx="5981171" cy="4771245"/>
          </a:xfrm>
        </p:spPr>
        <p:txBody>
          <a:bodyPr/>
          <a:lstStyle/>
          <a:p>
            <a:r>
              <a:rPr lang="en-US" dirty="0"/>
              <a:t>Goal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Trained behavior</a:t>
            </a:r>
          </a:p>
          <a:p>
            <a:r>
              <a:rPr lang="en-US" dirty="0"/>
              <a:t>Physical Implementation</a:t>
            </a:r>
          </a:p>
          <a:p>
            <a:r>
              <a:rPr lang="en-US" dirty="0"/>
              <a:t>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1220EB-C1FF-49E8-8104-6F38CFEB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630" y="3135208"/>
            <a:ext cx="2094662" cy="587584"/>
          </a:xfrm>
        </p:spPr>
        <p:txBody>
          <a:bodyPr/>
          <a:lstStyle/>
          <a:p>
            <a:pPr>
              <a:tabLst>
                <a:tab pos="3308350" algn="l"/>
              </a:tabLs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Goal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011CF0-5D11-440D-B75F-FF4B3FB2A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47035" y="831287"/>
            <a:ext cx="5024487" cy="5195425"/>
          </a:xfrm>
        </p:spPr>
        <p:txBody>
          <a:bodyPr/>
          <a:lstStyle/>
          <a:p>
            <a:pPr marL="0" indent="0" algn="ctr">
              <a:buNone/>
            </a:pPr>
            <a:r>
              <a:rPr lang="en-US" i="1" spc="200" dirty="0">
                <a:solidFill>
                  <a:schemeClr val="tx1"/>
                </a:solidFill>
              </a:rPr>
              <a:t>Create an agent that can perform follow-me behavior using a standalone drone</a:t>
            </a:r>
          </a:p>
          <a:p>
            <a:pPr marL="0" indent="0">
              <a:buNone/>
            </a:pPr>
            <a:r>
              <a:rPr lang="en-US" spc="200" dirty="0"/>
              <a:t>Requirements: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pc="200" dirty="0"/>
              <a:t>Use only camera inputs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pc="200" dirty="0"/>
              <a:t>Keep person centered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pc="200" dirty="0"/>
              <a:t>Keep specific distance</a:t>
            </a:r>
          </a:p>
        </p:txBody>
      </p:sp>
    </p:spTree>
    <p:extLst>
      <p:ext uri="{BB962C8B-B14F-4D97-AF65-F5344CB8AC3E}">
        <p14:creationId xmlns:p14="http://schemas.microsoft.com/office/powerpoint/2010/main" val="447744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8">
            <a:extLst>
              <a:ext uri="{FF2B5EF4-FFF2-40B4-BE49-F238E27FC236}">
                <a16:creationId xmlns:a16="http://schemas.microsoft.com/office/drawing/2014/main" id="{3D78572A-34AE-4D05-A9BB-7080C57E9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146" y="995688"/>
            <a:ext cx="4886854" cy="587584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11" name="Content Placeholder 16">
            <a:extLst>
              <a:ext uri="{FF2B5EF4-FFF2-40B4-BE49-F238E27FC236}">
                <a16:creationId xmlns:a16="http://schemas.microsoft.com/office/drawing/2014/main" id="{66FBD471-8C54-40F5-A96E-CEC654F1A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5219" y="1926453"/>
            <a:ext cx="5484674" cy="3435659"/>
          </a:xfrm>
        </p:spPr>
        <p:txBody>
          <a:bodyPr anchor="t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Q-Learning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Neural Networks</a:t>
            </a:r>
          </a:p>
          <a:p>
            <a:pPr marL="486918" lvl="1" indent="-285750">
              <a:buFont typeface="Wingdings" panose="05000000000000000000" pitchFamily="2" charset="2"/>
              <a:buChar char="§"/>
            </a:pPr>
            <a:r>
              <a:rPr lang="en-US" sz="2200" dirty="0"/>
              <a:t>Deep Q-Network (DQN)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3875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0A495-E5EB-4456-952E-CC59813A71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  <a:endParaRPr lang="en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08139-115A-4BD1-BFC2-47409887D0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26669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402" y="942422"/>
            <a:ext cx="4886854" cy="587584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5219" y="1704513"/>
            <a:ext cx="8903754" cy="3657600"/>
          </a:xfrm>
        </p:spPr>
        <p:txBody>
          <a:bodyPr anchor="t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Program architecture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57956D7-527F-46DE-9ECE-3775A7620A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932" t="-2463" r="-340"/>
          <a:stretch/>
        </p:blipFill>
        <p:spPr>
          <a:xfrm>
            <a:off x="1762812" y="2685793"/>
            <a:ext cx="8286161" cy="28074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60E2372-DD9B-40C9-BD59-996103165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003" y="1530006"/>
            <a:ext cx="2619970" cy="98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0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B9D3664-B2D8-4496-AE3C-4B2555C97A6C}"/>
              </a:ext>
            </a:extLst>
          </p:cNvPr>
          <p:cNvSpPr/>
          <p:nvPr/>
        </p:nvSpPr>
        <p:spPr>
          <a:xfrm>
            <a:off x="1161594" y="1666240"/>
            <a:ext cx="3514103" cy="393192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</p:spPr>
        <p:txBody>
          <a:bodyPr/>
          <a:lstStyle/>
          <a:p>
            <a:r>
              <a:rPr lang="en-US" dirty="0"/>
              <a:t>environment</a:t>
            </a:r>
          </a:p>
        </p:txBody>
      </p:sp>
      <p:pic>
        <p:nvPicPr>
          <p:cNvPr id="10" name="Picture Placeholder 9" descr="Shape, rectangle&#10;&#10;Description automatically generated">
            <a:extLst>
              <a:ext uri="{FF2B5EF4-FFF2-40B4-BE49-F238E27FC236}">
                <a16:creationId xmlns:a16="http://schemas.microsoft.com/office/drawing/2014/main" id="{DC2F1E4C-5964-4E04-B7ED-4A1C116761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>
          <a:xfrm>
            <a:off x="1446073" y="1930861"/>
            <a:ext cx="2919413" cy="2919413"/>
          </a:xfrm>
        </p:spPr>
      </p:pic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D474ADFC-938F-41D5-BCC9-E129844A9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61230" y="4889678"/>
            <a:ext cx="2919413" cy="583534"/>
          </a:xfrm>
        </p:spPr>
        <p:txBody>
          <a:bodyPr/>
          <a:lstStyle/>
          <a:p>
            <a:r>
              <a:rPr lang="en-US" b="1" dirty="0"/>
              <a:t>path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FAF828-8A7B-4774-9BDF-C0DE7937F67A}"/>
              </a:ext>
            </a:extLst>
          </p:cNvPr>
          <p:cNvSpPr/>
          <p:nvPr/>
        </p:nvSpPr>
        <p:spPr>
          <a:xfrm>
            <a:off x="5217364" y="1666240"/>
            <a:ext cx="5350759" cy="393192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E75E680B-B661-4632-AD38-A852078EB021}"/>
              </a:ext>
            </a:extLst>
          </p:cNvPr>
          <p:cNvSpPr txBox="1">
            <a:spLocks/>
          </p:cNvSpPr>
          <p:nvPr/>
        </p:nvSpPr>
        <p:spPr>
          <a:xfrm>
            <a:off x="6692273" y="4889678"/>
            <a:ext cx="2919413" cy="583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Overview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C1EC41B-ED44-4ED5-A58B-0345E03AB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0111" y="1930861"/>
            <a:ext cx="4809975" cy="295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80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8">
            <a:extLst>
              <a:ext uri="{FF2B5EF4-FFF2-40B4-BE49-F238E27FC236}">
                <a16:creationId xmlns:a16="http://schemas.microsoft.com/office/drawing/2014/main" id="{3D78572A-34AE-4D05-A9BB-7080C57E9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680" y="986262"/>
            <a:ext cx="5687213" cy="58758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Agents</a:t>
            </a:r>
          </a:p>
        </p:txBody>
      </p:sp>
      <p:sp>
        <p:nvSpPr>
          <p:cNvPr id="11" name="Content Placeholder 16">
            <a:extLst>
              <a:ext uri="{FF2B5EF4-FFF2-40B4-BE49-F238E27FC236}">
                <a16:creationId xmlns:a16="http://schemas.microsoft.com/office/drawing/2014/main" id="{66FBD471-8C54-40F5-A96E-CEC654F1A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5219" y="1926453"/>
            <a:ext cx="5484674" cy="343565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b="1" dirty="0"/>
              <a:t>DQN</a:t>
            </a:r>
            <a:r>
              <a:rPr lang="en-US" sz="2400" dirty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/>
              <a:t>Inputs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900" dirty="0"/>
              <a:t>Stacked and Depth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/>
              <a:t>Network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900" dirty="0"/>
              <a:t>Small sized CNN with 2M parameters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/>
              <a:t>Outputs/Actions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900" dirty="0"/>
              <a:t>5 possible actions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 dirty="0"/>
              <a:t>Baseline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E2D4F4E6-8DA1-4AB0-A575-D3031507E6FB}"/>
              </a:ext>
            </a:extLst>
          </p:cNvPr>
          <p:cNvSpPr/>
          <p:nvPr/>
        </p:nvSpPr>
        <p:spPr>
          <a:xfrm>
            <a:off x="10089246" y="3053080"/>
            <a:ext cx="886415" cy="481646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F6957D73-22A6-41FF-B1DE-8F1CEEC598D0}"/>
              </a:ext>
            </a:extLst>
          </p:cNvPr>
          <p:cNvSpPr/>
          <p:nvPr/>
        </p:nvSpPr>
        <p:spPr>
          <a:xfrm rot="10800000">
            <a:off x="7204746" y="3053080"/>
            <a:ext cx="886415" cy="481646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E174D52-976F-488C-AA8D-DBE192854169}"/>
              </a:ext>
            </a:extLst>
          </p:cNvPr>
          <p:cNvSpPr/>
          <p:nvPr/>
        </p:nvSpPr>
        <p:spPr>
          <a:xfrm rot="16200000">
            <a:off x="8646216" y="1708580"/>
            <a:ext cx="887973" cy="481646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Arrow: Curved Left 6">
            <a:extLst>
              <a:ext uri="{FF2B5EF4-FFF2-40B4-BE49-F238E27FC236}">
                <a16:creationId xmlns:a16="http://schemas.microsoft.com/office/drawing/2014/main" id="{8FFF8342-9970-402A-97F6-73691938CE7E}"/>
              </a:ext>
            </a:extLst>
          </p:cNvPr>
          <p:cNvSpPr/>
          <p:nvPr/>
        </p:nvSpPr>
        <p:spPr>
          <a:xfrm>
            <a:off x="9428846" y="3938918"/>
            <a:ext cx="670560" cy="751840"/>
          </a:xfrm>
          <a:prstGeom prst="curved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  <p:sp>
        <p:nvSpPr>
          <p:cNvPr id="15" name="Arrow: Curved Right 14">
            <a:extLst>
              <a:ext uri="{FF2B5EF4-FFF2-40B4-BE49-F238E27FC236}">
                <a16:creationId xmlns:a16="http://schemas.microsoft.com/office/drawing/2014/main" id="{21BDA02F-AFCA-4712-A0D6-E31D4F9F8C9B}"/>
              </a:ext>
            </a:extLst>
          </p:cNvPr>
          <p:cNvSpPr/>
          <p:nvPr/>
        </p:nvSpPr>
        <p:spPr>
          <a:xfrm>
            <a:off x="8147823" y="3942865"/>
            <a:ext cx="670560" cy="751840"/>
          </a:xfrm>
          <a:prstGeom prst="curved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  <p:pic>
        <p:nvPicPr>
          <p:cNvPr id="17" name="Picture 16" descr="A picture containing text, dark&#10;&#10;Description automatically generated">
            <a:extLst>
              <a:ext uri="{FF2B5EF4-FFF2-40B4-BE49-F238E27FC236}">
                <a16:creationId xmlns:a16="http://schemas.microsoft.com/office/drawing/2014/main" id="{30BCD0EC-0E1F-4881-912F-211AC43F8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237" y="2761563"/>
            <a:ext cx="1889933" cy="116002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6192F5C-3ADC-4689-8300-091D7C2D0105}"/>
              </a:ext>
            </a:extLst>
          </p:cNvPr>
          <p:cNvSpPr txBox="1"/>
          <p:nvPr/>
        </p:nvSpPr>
        <p:spPr>
          <a:xfrm>
            <a:off x="7024654" y="3534726"/>
            <a:ext cx="12465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Move left</a:t>
            </a:r>
            <a:endParaRPr lang="en-NL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675C28-76F6-4222-8D50-1B4ECA0CE518}"/>
              </a:ext>
            </a:extLst>
          </p:cNvPr>
          <p:cNvSpPr txBox="1"/>
          <p:nvPr/>
        </p:nvSpPr>
        <p:spPr>
          <a:xfrm>
            <a:off x="9943437" y="3534726"/>
            <a:ext cx="12465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Move right</a:t>
            </a:r>
            <a:endParaRPr lang="en-NL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CBD618-8A72-4624-9E39-96268FEDDB6C}"/>
              </a:ext>
            </a:extLst>
          </p:cNvPr>
          <p:cNvSpPr txBox="1"/>
          <p:nvPr/>
        </p:nvSpPr>
        <p:spPr>
          <a:xfrm>
            <a:off x="9100187" y="4769045"/>
            <a:ext cx="15097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Rotate right</a:t>
            </a:r>
            <a:endParaRPr lang="en-NL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11DB61E-86A3-4DE5-8503-F48CD80D9974}"/>
              </a:ext>
            </a:extLst>
          </p:cNvPr>
          <p:cNvSpPr txBox="1"/>
          <p:nvPr/>
        </p:nvSpPr>
        <p:spPr>
          <a:xfrm>
            <a:off x="7840006" y="4768295"/>
            <a:ext cx="15097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Rotate left</a:t>
            </a:r>
            <a:endParaRPr lang="en-NL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E9F16B-C04C-41BA-8505-AAF0CD8CB2F9}"/>
              </a:ext>
            </a:extLst>
          </p:cNvPr>
          <p:cNvSpPr txBox="1"/>
          <p:nvPr/>
        </p:nvSpPr>
        <p:spPr>
          <a:xfrm>
            <a:off x="8262441" y="2544227"/>
            <a:ext cx="16555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Move forward</a:t>
            </a:r>
            <a:endParaRPr lang="en-NL" sz="16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2B4D17-BBD1-4645-879D-1C2FF6FDC2D9}"/>
              </a:ext>
            </a:extLst>
          </p:cNvPr>
          <p:cNvGrpSpPr/>
          <p:nvPr/>
        </p:nvGrpSpPr>
        <p:grpSpPr>
          <a:xfrm>
            <a:off x="1355894" y="1826415"/>
            <a:ext cx="9480212" cy="3635733"/>
            <a:chOff x="1235413" y="2022965"/>
            <a:chExt cx="9480212" cy="363573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5091C5C-1B79-47E8-A055-047EB3E00314}"/>
                </a:ext>
              </a:extLst>
            </p:cNvPr>
            <p:cNvSpPr/>
            <p:nvPr/>
          </p:nvSpPr>
          <p:spPr>
            <a:xfrm>
              <a:off x="1235413" y="2022965"/>
              <a:ext cx="9480212" cy="3635733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pic>
          <p:nvPicPr>
            <p:cNvPr id="24" name="Picture 4">
              <a:extLst>
                <a:ext uri="{FF2B5EF4-FFF2-40B4-BE49-F238E27FC236}">
                  <a16:creationId xmlns:a16="http://schemas.microsoft.com/office/drawing/2014/main" id="{A0960AB8-EC17-40C5-A2A9-5C0F0601CC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6375" y="2243157"/>
              <a:ext cx="9010042" cy="3252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49880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88B99E24-1A9E-4727-A008-88F91108DA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35317" r="394" b="4051"/>
          <a:stretch/>
        </p:blipFill>
        <p:spPr>
          <a:xfrm>
            <a:off x="635001" y="619760"/>
            <a:ext cx="10922634" cy="3718560"/>
          </a:xfrm>
          <a:prstGeom prst="rect">
            <a:avLst/>
          </a:prstGeom>
          <a:noFill/>
        </p:spPr>
      </p:pic>
      <p:sp>
        <p:nvSpPr>
          <p:cNvPr id="10" name="Title 18">
            <a:extLst>
              <a:ext uri="{FF2B5EF4-FFF2-40B4-BE49-F238E27FC236}">
                <a16:creationId xmlns:a16="http://schemas.microsoft.com/office/drawing/2014/main" id="{3D78572A-34AE-4D05-A9BB-7080C57E9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057" y="1005840"/>
            <a:ext cx="2761044" cy="743682"/>
          </a:xfrm>
        </p:spPr>
        <p:txBody>
          <a:bodyPr anchor="b">
            <a:normAutofit/>
          </a:bodyPr>
          <a:lstStyle/>
          <a:p>
            <a:r>
              <a:rPr lang="en-US" sz="4800" dirty="0">
                <a:highlight>
                  <a:srgbClr val="F6F9FF"/>
                </a:highlight>
              </a:rPr>
              <a:t>REWARD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34A6AD5-9107-4795-A102-1BD615D5D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542640"/>
              </p:ext>
            </p:extLst>
          </p:nvPr>
        </p:nvGraphicFramePr>
        <p:xfrm>
          <a:off x="1188720" y="4516120"/>
          <a:ext cx="10078720" cy="140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8960">
                  <a:extLst>
                    <a:ext uri="{9D8B030D-6E8A-4147-A177-3AD203B41FA5}">
                      <a16:colId xmlns:a16="http://schemas.microsoft.com/office/drawing/2014/main" val="4189030392"/>
                    </a:ext>
                  </a:extLst>
                </a:gridCol>
                <a:gridCol w="6969760">
                  <a:extLst>
                    <a:ext uri="{9D8B030D-6E8A-4147-A177-3AD203B41FA5}">
                      <a16:colId xmlns:a16="http://schemas.microsoft.com/office/drawing/2014/main" val="1794240001"/>
                    </a:ext>
                  </a:extLst>
                </a:gridCol>
              </a:tblGrid>
              <a:tr h="6756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Positive reward: +1</a:t>
                      </a:r>
                      <a:endParaRPr lang="en-NL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Bounding Box Height    </a:t>
                      </a:r>
                      <a:r>
                        <a:rPr lang="en-US" b="0" i="1" dirty="0">
                          <a:solidFill>
                            <a:schemeClr val="tx2"/>
                          </a:solidFill>
                        </a:rPr>
                        <a:t>= 30% of image height + margin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Distance to Center       </a:t>
                      </a:r>
                      <a:r>
                        <a:rPr lang="en-US" b="0" i="1" dirty="0">
                          <a:solidFill>
                            <a:schemeClr val="tx2"/>
                          </a:solidFill>
                        </a:rPr>
                        <a:t>=  Center of image width + margin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341692"/>
                  </a:ext>
                </a:extLst>
              </a:tr>
              <a:tr h="300986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Negative reward: -1</a:t>
                      </a:r>
                      <a:endParaRPr lang="en-NL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/>
                        <a:t>Collisions and losing person</a:t>
                      </a:r>
                      <a:endParaRPr lang="en-NL" b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395562"/>
                  </a:ext>
                </a:extLst>
              </a:tr>
              <a:tr h="300986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Neutral reward: 0</a:t>
                      </a:r>
                      <a:endParaRPr lang="en-NL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All other situations</a:t>
                      </a:r>
                      <a:endParaRPr lang="en-NL" b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0995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852316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les Pitch" id="{BA0280BF-E6B4-464B-BF28-F0D2A23065D1}" vid="{A1F0DEB3-06CD-4A85-8D08-B66BE056CE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Minimalist sales pitch</Template>
  <TotalTime>0</TotalTime>
  <Words>209</Words>
  <Application>Microsoft Office PowerPoint</Application>
  <PresentationFormat>Widescreen</PresentationFormat>
  <Paragraphs>72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Wingdings</vt:lpstr>
      <vt:lpstr>RetrospectVTI</vt:lpstr>
      <vt:lpstr>Drone follow-me</vt:lpstr>
      <vt:lpstr>OUTLINE</vt:lpstr>
      <vt:lpstr>Goal</vt:lpstr>
      <vt:lpstr>Background</vt:lpstr>
      <vt:lpstr>Implementation</vt:lpstr>
      <vt:lpstr>methods</vt:lpstr>
      <vt:lpstr>environment</vt:lpstr>
      <vt:lpstr>Agents</vt:lpstr>
      <vt:lpstr>REWARD</vt:lpstr>
      <vt:lpstr>Trained behavior</vt:lpstr>
      <vt:lpstr>behavior</vt:lpstr>
      <vt:lpstr>behavior</vt:lpstr>
      <vt:lpstr>Physical implementation</vt:lpstr>
      <vt:lpstr>Drone assembly</vt:lpstr>
      <vt:lpstr>Raspberry pi</vt:lpstr>
      <vt:lpstr>Raspberry pi</vt:lpstr>
      <vt:lpstr>Raspberry pi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Drone follow-me</dc:title>
  <dc:creator>Pliev, A.M. (Amir)</dc:creator>
  <cp:lastModifiedBy>Pliev, A.M. (Amir)</cp:lastModifiedBy>
  <cp:revision>83</cp:revision>
  <dcterms:created xsi:type="dcterms:W3CDTF">2021-05-11T11:34:32Z</dcterms:created>
  <dcterms:modified xsi:type="dcterms:W3CDTF">2021-06-25T12:02:01Z</dcterms:modified>
</cp:coreProperties>
</file>